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82" r:id="rId4"/>
    <p:sldId id="294" r:id="rId5"/>
    <p:sldId id="260" r:id="rId6"/>
    <p:sldId id="302" r:id="rId7"/>
    <p:sldId id="297" r:id="rId8"/>
    <p:sldId id="300" r:id="rId9"/>
    <p:sldId id="269" r:id="rId10"/>
    <p:sldId id="301" r:id="rId11"/>
    <p:sldId id="291" r:id="rId12"/>
    <p:sldId id="292" r:id="rId13"/>
    <p:sldId id="296" r:id="rId14"/>
    <p:sldId id="285" r:id="rId15"/>
    <p:sldId id="303" r:id="rId16"/>
    <p:sldId id="263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58"/>
            <p14:sldId id="282"/>
            <p14:sldId id="294"/>
            <p14:sldId id="260"/>
            <p14:sldId id="302"/>
            <p14:sldId id="297"/>
            <p14:sldId id="300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301"/>
            <p14:sldId id="291"/>
            <p14:sldId id="292"/>
            <p14:sldId id="296"/>
            <p14:sldId id="285"/>
            <p14:sldId id="303"/>
            <p14:sldId id="263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66260-3096-4054-A5E0-0A91A10A6CF4}" v="12" dt="2019-05-05T18:21:4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82844" autoAdjust="0"/>
  </p:normalViewPr>
  <p:slideViewPr>
    <p:cSldViewPr snapToGrid="0" showGuides="1">
      <p:cViewPr varScale="1">
        <p:scale>
          <a:sx n="72" d="100"/>
          <a:sy n="72" d="100"/>
        </p:scale>
        <p:origin x="1206" y="60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mechanoelectrospinning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of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02 Oct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Zero shear viscosity measurements and Flores’ measurements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Both measurements have the same behaviour with similar proportions.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the results show that the current measured values are approximately three times larger than Flores’ measurements.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DFD7B-69FD-4291-9248-88ADB4DD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91" y="2088028"/>
            <a:ext cx="783064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carbon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18846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082566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03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used by Braulio &amp; Ricardo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B1C6BF-F3C1-4EDA-B769-CE1135C51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52163"/>
              </p:ext>
            </p:extLst>
          </p:nvPr>
        </p:nvGraphicFramePr>
        <p:xfrm>
          <a:off x="949040" y="169068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F2DE3BA-A225-457D-9DE7-9A9C6E66964F}"/>
              </a:ext>
            </a:extLst>
          </p:cNvPr>
          <p:cNvSpPr/>
          <p:nvPr/>
        </p:nvSpPr>
        <p:spPr>
          <a:xfrm>
            <a:off x="9010629" y="194626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12429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7259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994365" y="4201962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959652" y="5341087"/>
            <a:ext cx="1568571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528223" y="5079477"/>
            <a:ext cx="5854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viscoelasticity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528221" y="3940352"/>
            <a:ext cx="5559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094233" y="5608421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3C964B-A63D-4486-B2E9-80AC82656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9819975" y="2469479"/>
            <a:ext cx="2233093" cy="15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 far by Braulio &amp; Ricardo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60.5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± 4.3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resistance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004247" y="1690688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F8D94-2DE7-4EE6-8CE2-D6C5D2DB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01"/>
          <a:stretch/>
        </p:blipFill>
        <p:spPr>
          <a:xfrm>
            <a:off x="1979045" y="3932643"/>
            <a:ext cx="5215456" cy="29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4" y="2355079"/>
            <a:ext cx="2242925" cy="855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0936CF-92A7-4CED-98C4-FACE05A7E030}"/>
              </a:ext>
            </a:extLst>
          </p:cNvPr>
          <p:cNvGrpSpPr/>
          <p:nvPr/>
        </p:nvGrpSpPr>
        <p:grpSpPr>
          <a:xfrm>
            <a:off x="2071143" y="1950073"/>
            <a:ext cx="8986340" cy="4907927"/>
            <a:chOff x="859869" y="607684"/>
            <a:chExt cx="11321616" cy="61833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6883AF-279F-4AB3-A16A-8F4F80879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1430" y="2085011"/>
              <a:ext cx="1280339" cy="16690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487F14-B4B0-4900-8030-3095DBC4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23561" y="1707768"/>
              <a:ext cx="3692405" cy="20462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647C47-6A8B-456F-AFA3-79B79AC4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7758" y="1159051"/>
              <a:ext cx="2503519" cy="25949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B7D2B4-6646-41B3-B830-403FB6484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5118" y="4481669"/>
              <a:ext cx="4424027" cy="141751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809DEB-B14C-4E69-9FAF-E7F27956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60937" y="4584554"/>
              <a:ext cx="2903626" cy="131463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A01453-BA16-494E-BA08-961C68C2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66355" y="3955816"/>
              <a:ext cx="2286319" cy="194337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100FAA-5E9A-4597-9E8B-73ABCE0EEF21}"/>
                </a:ext>
              </a:extLst>
            </p:cNvPr>
            <p:cNvSpPr/>
            <p:nvPr/>
          </p:nvSpPr>
          <p:spPr>
            <a:xfrm>
              <a:off x="3760347" y="753661"/>
              <a:ext cx="3618832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14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&amp; DMF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Reneker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1999)</a:t>
              </a:r>
              <a:endParaRPr lang="en-GB" sz="20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860E10-7D0F-402F-9E1E-43D1561717CB}"/>
                </a:ext>
              </a:extLst>
            </p:cNvPr>
            <p:cNvSpPr/>
            <p:nvPr/>
          </p:nvSpPr>
          <p:spPr>
            <a:xfrm>
              <a:off x="859869" y="1130904"/>
              <a:ext cx="2937265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Megelski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2002)</a:t>
              </a:r>
              <a:endParaRPr lang="en-GB" sz="20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DA6835-B010-482A-89C9-423D6B2D8254}"/>
                </a:ext>
              </a:extLst>
            </p:cNvPr>
            <p:cNvSpPr/>
            <p:nvPr/>
          </p:nvSpPr>
          <p:spPr>
            <a:xfrm>
              <a:off x="8050554" y="607684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480925-18F7-4BDA-8B94-650E539F700F}"/>
                </a:ext>
              </a:extLst>
            </p:cNvPr>
            <p:cNvSpPr/>
            <p:nvPr/>
          </p:nvSpPr>
          <p:spPr>
            <a:xfrm>
              <a:off x="8866354" y="5899187"/>
              <a:ext cx="3315131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3.96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Styrene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(Min, 2013)</a:t>
              </a:r>
              <a:endParaRPr lang="en-GB" sz="20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8154BD-3157-42B1-9906-71B2F654D8E2}"/>
                </a:ext>
              </a:extLst>
            </p:cNvPr>
            <p:cNvSpPr/>
            <p:nvPr/>
          </p:nvSpPr>
          <p:spPr>
            <a:xfrm>
              <a:off x="5760937" y="5899186"/>
              <a:ext cx="2903626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12.5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NMP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Raeesi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2009)</a:t>
              </a:r>
              <a:endParaRPr lang="en-GB" sz="20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257417-EEE8-4315-8FB8-6FA0A4A636BE}"/>
                </a:ext>
              </a:extLst>
            </p:cNvPr>
            <p:cNvSpPr/>
            <p:nvPr/>
          </p:nvSpPr>
          <p:spPr>
            <a:xfrm>
              <a:off x="1135117" y="5899186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44D1BCF-6E3A-484C-BB10-D3782CA125F1}"/>
                </a:ext>
              </a:extLst>
            </p:cNvPr>
            <p:cNvSpPr/>
            <p:nvPr/>
          </p:nvSpPr>
          <p:spPr>
            <a:xfrm>
              <a:off x="10804382" y="2575012"/>
              <a:ext cx="1377103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accent5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FFES</a:t>
              </a:r>
            </a:p>
            <a:p>
              <a:r>
                <a:rPr lang="en-GB" sz="2000" dirty="0">
                  <a:solidFill>
                    <a:schemeClr val="accent6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NFES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 a new polymer solution to beat Braulio’s record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solutions with high carbon polymers and no oxygen.</a:t>
            </a:r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 zero shear viscosity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0.88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29B65AB-5F27-459B-8BE4-6EB9FA1EB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6"/>
          <a:stretch/>
        </p:blipFill>
        <p:spPr>
          <a:xfrm>
            <a:off x="1184031" y="2213908"/>
            <a:ext cx="7381894" cy="4679261"/>
          </a:xfrm>
          <a:prstGeom prst="rect">
            <a:avLst/>
          </a:prstGeom>
        </p:spPr>
      </p:pic>
      <p:pic>
        <p:nvPicPr>
          <p:cNvPr id="11" name="Picture 10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FC494E7-F4EA-41BC-B545-F45DA96553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6" b="15039"/>
          <a:stretch/>
        </p:blipFill>
        <p:spPr>
          <a:xfrm>
            <a:off x="8909537" y="1273291"/>
            <a:ext cx="2921404" cy="2918049"/>
          </a:xfrm>
          <a:prstGeom prst="rect">
            <a:avLst/>
          </a:prstGeom>
        </p:spPr>
      </p:pic>
      <p:pic>
        <p:nvPicPr>
          <p:cNvPr id="15" name="Picture 14" descr="A picture containing indoor, person, black, table&#10;&#10;Description automatically generated">
            <a:extLst>
              <a:ext uri="{FF2B5EF4-FFF2-40B4-BE49-F238E27FC236}">
                <a16:creationId xmlns:a16="http://schemas.microsoft.com/office/drawing/2014/main" id="{7F208A82-C87F-4BE8-81AA-DA1E5341CC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t="8108" r="12500"/>
          <a:stretch/>
        </p:blipFill>
        <p:spPr>
          <a:xfrm>
            <a:off x="8905538" y="4191340"/>
            <a:ext cx="2918049" cy="267838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28F21AC-F18F-403B-938F-322BCF8D3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76338"/>
              </p:ext>
            </p:extLst>
          </p:nvPr>
        </p:nvGraphicFramePr>
        <p:xfrm>
          <a:off x="11334750" y="211138"/>
          <a:ext cx="7874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7" imgW="786960" imgH="349200" progId="Package">
                  <p:embed/>
                </p:oleObj>
              </mc:Choice>
              <mc:Fallback>
                <p:oleObj name="Packager Shell Object" showAsIcon="1" r:id="rId7" imgW="7869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34750" y="211138"/>
                        <a:ext cx="7874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265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579</Words>
  <Application>Microsoft Office PowerPoint</Application>
  <PresentationFormat>Widescreen</PresentationFormat>
  <Paragraphs>83</Paragraphs>
  <Slides>17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 Light</vt:lpstr>
      <vt:lpstr>Calibri</vt:lpstr>
      <vt:lpstr>Calibri Light</vt:lpstr>
      <vt:lpstr>Gabriola</vt:lpstr>
      <vt:lpstr>Office Theme</vt:lpstr>
      <vt:lpstr>Package</vt:lpstr>
      <vt:lpstr>Fabrication of graphitic-carbon suspended nanowires through mechanoelectrospinning of photocrosslinkable polymers</vt:lpstr>
      <vt:lpstr>Thesis Overview</vt:lpstr>
      <vt:lpstr>Previous work</vt:lpstr>
      <vt:lpstr>Polymer Solution used by Braulio &amp; Ricardo</vt:lpstr>
      <vt:lpstr>Best Results so far by Braulio &amp; Ricardo</vt:lpstr>
      <vt:lpstr>Implications of PEO, as it introduces oxygen to the solution</vt:lpstr>
      <vt:lpstr>PowerPoint Presentation</vt:lpstr>
      <vt:lpstr>Characterization of the 0.25 wt% PEO Solution</vt:lpstr>
      <vt:lpstr>Q&amp;A</vt:lpstr>
      <vt:lpstr>Characterization of the 0.25 wt% PEO Solution</vt:lpstr>
      <vt:lpstr>PowerPoint Presentation</vt:lpstr>
      <vt:lpstr>PowerPoint Presentation</vt:lpstr>
      <vt:lpstr>PEO Solution</vt:lpstr>
      <vt:lpstr>PowerPoint Presentation</vt:lpstr>
      <vt:lpstr>Zero shear viscosity measurements and Flores’ measurements</vt:lpstr>
      <vt:lpstr>References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72</cp:revision>
  <dcterms:created xsi:type="dcterms:W3CDTF">2019-09-04T16:33:15Z</dcterms:created>
  <dcterms:modified xsi:type="dcterms:W3CDTF">2019-10-03T02:36:54Z</dcterms:modified>
</cp:coreProperties>
</file>